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3" r:id="rId7"/>
    <p:sldId id="269" r:id="rId8"/>
    <p:sldId id="270" r:id="rId9"/>
    <p:sldId id="271" r:id="rId10"/>
    <p:sldId id="272" r:id="rId11"/>
    <p:sldId id="273" r:id="rId12"/>
    <p:sldId id="264" r:id="rId13"/>
    <p:sldId id="266" r:id="rId14"/>
    <p:sldId id="267" r:id="rId15"/>
    <p:sldId id="268" r:id="rId16"/>
    <p:sldId id="260" r:id="rId17"/>
    <p:sldId id="275" r:id="rId18"/>
    <p:sldId id="274"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ADADA"/>
    <a:srgbClr val="E6E6E6"/>
    <a:srgbClr val="F7F7F7"/>
    <a:srgbClr val="F3F3F3"/>
    <a:srgbClr val="A1B8D3"/>
    <a:srgbClr val="D7D7D7"/>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044" autoAdjust="0"/>
    <p:restoredTop sz="94660"/>
  </p:normalViewPr>
  <p:slideViewPr>
    <p:cSldViewPr snapToGrid="0">
      <p:cViewPr varScale="1">
        <p:scale>
          <a:sx n="69" d="100"/>
          <a:sy n="69" d="100"/>
        </p:scale>
        <p:origin x="942" y="6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a:prstGeom prst="rect">
            <a:avLst/>
          </a:prstGeo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a:prstGeom prst="rect">
            <a:avLst/>
          </a:prstGeo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07886" y="618517"/>
            <a:ext cx="9870340" cy="415498"/>
          </a:xfrm>
          <a:prstGeom prst="rect">
            <a:avLst/>
          </a:prstGeom>
        </p:spPr>
        <p:txBody>
          <a:bodyPr/>
          <a:lstStyle>
            <a:lvl1pPr>
              <a:defRPr sz="3000">
                <a:solidFill>
                  <a:schemeClr val="tx2">
                    <a:lumMod val="7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A87A34-81AB-432B-8DAE-1953F412C126}" type="datetimeFigureOut">
              <a:rPr lang="en-US" dirty="0"/>
              <a:t>8/14/2018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8/14/2018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3000" kern="1200" cap="all" baseline="0">
          <a:solidFill>
            <a:schemeClr val="tx2">
              <a:lumMod val="75000"/>
            </a:schemeClr>
          </a:solidFill>
          <a:effectLst/>
          <a:latin typeface="Georgia" panose="02040502050405020303" pitchFamily="18" charset="0"/>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all"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all" baseline="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all"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all" baseline="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bokeh.pydata.org/en/lates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ainfall">
            <a:extLst>
              <a:ext uri="{FF2B5EF4-FFF2-40B4-BE49-F238E27FC236}">
                <a16:creationId xmlns:a16="http://schemas.microsoft.com/office/drawing/2014/main" id="{CBD8D91A-95A2-413C-83EB-AA064DA72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75291"/>
            <a:ext cx="12192000" cy="4582709"/>
          </a:xfrm>
          <a:prstGeom prst="rect">
            <a:avLst/>
          </a:prstGeom>
          <a:gradFill>
            <a:gsLst>
              <a:gs pos="0">
                <a:schemeClr val="bg1"/>
              </a:gs>
              <a:gs pos="100000">
                <a:schemeClr val="bg1"/>
              </a:gs>
            </a:gsLst>
            <a:lin ang="5400000" scaled="1"/>
          </a:gradFill>
        </p:spPr>
      </p:pic>
      <p:sp>
        <p:nvSpPr>
          <p:cNvPr id="4" name="Rectangle 3">
            <a:extLst>
              <a:ext uri="{FF2B5EF4-FFF2-40B4-BE49-F238E27FC236}">
                <a16:creationId xmlns:a16="http://schemas.microsoft.com/office/drawing/2014/main" id="{37825B86-A2C8-4065-99B8-36FC247369D5}"/>
              </a:ext>
            </a:extLst>
          </p:cNvPr>
          <p:cNvSpPr/>
          <p:nvPr/>
        </p:nvSpPr>
        <p:spPr>
          <a:xfrm>
            <a:off x="0" y="2275291"/>
            <a:ext cx="12192000" cy="4582708"/>
          </a:xfrm>
          <a:prstGeom prst="rect">
            <a:avLst/>
          </a:prstGeom>
          <a:gradFill flip="none" rotWithShape="1">
            <a:gsLst>
              <a:gs pos="0">
                <a:srgbClr val="FCFCFC"/>
              </a:gs>
              <a:gs pos="100000">
                <a:srgbClr val="FFFFFF">
                  <a:alpha val="2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7893905-1C27-46AA-9B78-F7FFA2D4B4BF}"/>
              </a:ext>
            </a:extLst>
          </p:cNvPr>
          <p:cNvSpPr txBox="1"/>
          <p:nvPr/>
        </p:nvSpPr>
        <p:spPr>
          <a:xfrm>
            <a:off x="2202516" y="1488687"/>
            <a:ext cx="7786965" cy="1538883"/>
          </a:xfrm>
          <a:prstGeom prst="rect">
            <a:avLst/>
          </a:prstGeom>
          <a:noFill/>
        </p:spPr>
        <p:txBody>
          <a:bodyPr wrap="square" lIns="0" tIns="0" rIns="0" bIns="0" rtlCol="0">
            <a:spAutoFit/>
          </a:bodyPr>
          <a:lstStyle/>
          <a:p>
            <a:pPr algn="ctr"/>
            <a:r>
              <a:rPr lang="en-US" sz="5000" dirty="0">
                <a:solidFill>
                  <a:schemeClr val="tx2">
                    <a:lumMod val="75000"/>
                  </a:schemeClr>
                </a:solidFill>
                <a:latin typeface="Georgia" panose="02040502050405020303" pitchFamily="18" charset="0"/>
                <a:cs typeface="Arial" panose="020B0604020202020204" pitchFamily="34" charset="0"/>
              </a:rPr>
              <a:t>Data Visualization of Historical Rainfall in India</a:t>
            </a:r>
            <a:endParaRPr lang="en-IN" sz="5000" dirty="0">
              <a:solidFill>
                <a:schemeClr val="tx2">
                  <a:lumMod val="75000"/>
                </a:schemeClr>
              </a:solidFill>
              <a:latin typeface="Georgia" panose="02040502050405020303" pitchFamily="18" charset="0"/>
              <a:cs typeface="Arial" panose="020B0604020202020204" pitchFamily="34" charset="0"/>
            </a:endParaRPr>
          </a:p>
        </p:txBody>
      </p:sp>
      <p:sp>
        <p:nvSpPr>
          <p:cNvPr id="7" name="TextBox 6">
            <a:extLst>
              <a:ext uri="{FF2B5EF4-FFF2-40B4-BE49-F238E27FC236}">
                <a16:creationId xmlns:a16="http://schemas.microsoft.com/office/drawing/2014/main" id="{2321DFBB-3627-4A31-9A94-C58DA323E59F}"/>
              </a:ext>
            </a:extLst>
          </p:cNvPr>
          <p:cNvSpPr txBox="1"/>
          <p:nvPr/>
        </p:nvSpPr>
        <p:spPr>
          <a:xfrm>
            <a:off x="2869955" y="3691570"/>
            <a:ext cx="6452086" cy="353943"/>
          </a:xfrm>
          <a:prstGeom prst="rect">
            <a:avLst/>
          </a:prstGeom>
          <a:noFill/>
        </p:spPr>
        <p:txBody>
          <a:bodyPr wrap="none" lIns="0" tIns="0" rIns="0" bIns="0" rtlCol="0" anchor="ctr">
            <a:spAutoFit/>
          </a:bodyPr>
          <a:lstStyle/>
          <a:p>
            <a:pPr algn="ctr"/>
            <a:r>
              <a:rPr lang="en-US" sz="2300" dirty="0">
                <a:solidFill>
                  <a:schemeClr val="tx2"/>
                </a:solidFill>
                <a:latin typeface="Georgia" panose="02040502050405020303" pitchFamily="18" charset="0"/>
                <a:cs typeface="Arial" panose="020B0604020202020204" pitchFamily="34" charset="0"/>
              </a:rPr>
              <a:t>Huda Belim | Vignesh Muthumani | Tarun Reddy</a:t>
            </a:r>
            <a:endParaRPr lang="en-IN" sz="2300" dirty="0">
              <a:solidFill>
                <a:schemeClr val="tx2"/>
              </a:solidFill>
              <a:latin typeface="Georgia" panose="02040502050405020303" pitchFamily="18" charset="0"/>
              <a:cs typeface="Arial" panose="020B0604020202020204" pitchFamily="34" charset="0"/>
            </a:endParaRPr>
          </a:p>
        </p:txBody>
      </p:sp>
      <p:sp>
        <p:nvSpPr>
          <p:cNvPr id="8" name="TextBox 7">
            <a:extLst>
              <a:ext uri="{FF2B5EF4-FFF2-40B4-BE49-F238E27FC236}">
                <a16:creationId xmlns:a16="http://schemas.microsoft.com/office/drawing/2014/main" id="{6E78718D-2AE4-4098-B519-A53074DAF7EC}"/>
              </a:ext>
            </a:extLst>
          </p:cNvPr>
          <p:cNvSpPr txBox="1"/>
          <p:nvPr/>
        </p:nvSpPr>
        <p:spPr>
          <a:xfrm>
            <a:off x="5940507" y="3254800"/>
            <a:ext cx="310983" cy="353943"/>
          </a:xfrm>
          <a:prstGeom prst="rect">
            <a:avLst/>
          </a:prstGeom>
          <a:noFill/>
        </p:spPr>
        <p:txBody>
          <a:bodyPr wrap="none" lIns="0" tIns="0" rIns="0" bIns="0" rtlCol="0" anchor="ctr">
            <a:spAutoFit/>
          </a:bodyPr>
          <a:lstStyle/>
          <a:p>
            <a:pPr algn="ctr"/>
            <a:r>
              <a:rPr lang="en-US" sz="2300" dirty="0">
                <a:solidFill>
                  <a:schemeClr val="tx2"/>
                </a:solidFill>
                <a:latin typeface="Georgia" panose="02040502050405020303" pitchFamily="18" charset="0"/>
                <a:cs typeface="Arial" panose="020B0604020202020204" pitchFamily="34" charset="0"/>
              </a:rPr>
              <a:t>by</a:t>
            </a:r>
            <a:endParaRPr lang="en-IN" sz="2300" dirty="0">
              <a:solidFill>
                <a:schemeClr val="tx2"/>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5040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4. All rainfall since 1901 to 2015 in discrete form.</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python (Bokeh)</a:t>
            </a:r>
          </a:p>
        </p:txBody>
      </p:sp>
      <p:pic>
        <p:nvPicPr>
          <p:cNvPr id="3" name="Picture 2">
            <a:extLst>
              <a:ext uri="{FF2B5EF4-FFF2-40B4-BE49-F238E27FC236}">
                <a16:creationId xmlns:a16="http://schemas.microsoft.com/office/drawing/2014/main" id="{E7336896-0586-421D-9D38-7E61475764CD}"/>
              </a:ext>
            </a:extLst>
          </p:cNvPr>
          <p:cNvPicPr>
            <a:picLocks noChangeAspect="1"/>
          </p:cNvPicPr>
          <p:nvPr/>
        </p:nvPicPr>
        <p:blipFill>
          <a:blip r:embed="rId2"/>
          <a:stretch>
            <a:fillRect/>
          </a:stretch>
        </p:blipFill>
        <p:spPr>
          <a:xfrm>
            <a:off x="913773" y="1843519"/>
            <a:ext cx="7606772" cy="4073191"/>
          </a:xfrm>
          <a:prstGeom prst="rect">
            <a:avLst/>
          </a:prstGeom>
        </p:spPr>
      </p:pic>
    </p:spTree>
    <p:extLst>
      <p:ext uri="{BB962C8B-B14F-4D97-AF65-F5344CB8AC3E}">
        <p14:creationId xmlns:p14="http://schemas.microsoft.com/office/powerpoint/2010/main" val="175313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ata visualization of rainfall in INDIA {1901-2015} (online-video-cutter.com)">
            <a:hlinkClick r:id="" action="ppaction://media"/>
            <a:extLst>
              <a:ext uri="{FF2B5EF4-FFF2-40B4-BE49-F238E27FC236}">
                <a16:creationId xmlns:a16="http://schemas.microsoft.com/office/drawing/2014/main" id="{071279FB-8C25-4EFE-9385-FD2A90111B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542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marL="457200" indent="-457200">
              <a:spcBef>
                <a:spcPts val="600"/>
              </a:spcBef>
              <a:spcAft>
                <a:spcPts val="600"/>
              </a:spcAft>
              <a:buFont typeface="+mj-lt"/>
              <a:buAutoNum type="arabicPeriod"/>
            </a:pPr>
            <a:r>
              <a:rPr lang="en-US" sz="2500" dirty="0">
                <a:latin typeface="Times New Roman" panose="02020603050405020304" pitchFamily="18" charset="0"/>
                <a:cs typeface="Times New Roman" panose="02020603050405020304" pitchFamily="18" charset="0"/>
              </a:rPr>
              <a:t>Timeline of rainfall across all the years for each month by state</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Tableau</a:t>
            </a:r>
          </a:p>
        </p:txBody>
      </p:sp>
      <p:pic>
        <p:nvPicPr>
          <p:cNvPr id="2" name="Picture 1">
            <a:extLst>
              <a:ext uri="{FF2B5EF4-FFF2-40B4-BE49-F238E27FC236}">
                <a16:creationId xmlns:a16="http://schemas.microsoft.com/office/drawing/2014/main" id="{E55D694E-40B6-4702-A39D-ACEC5C576F5C}"/>
              </a:ext>
            </a:extLst>
          </p:cNvPr>
          <p:cNvPicPr>
            <a:picLocks noChangeAspect="1"/>
          </p:cNvPicPr>
          <p:nvPr/>
        </p:nvPicPr>
        <p:blipFill>
          <a:blip r:embed="rId2"/>
          <a:stretch>
            <a:fillRect/>
          </a:stretch>
        </p:blipFill>
        <p:spPr>
          <a:xfrm>
            <a:off x="913773" y="1762733"/>
            <a:ext cx="8050118" cy="4221005"/>
          </a:xfrm>
          <a:prstGeom prst="rect">
            <a:avLst/>
          </a:prstGeom>
        </p:spPr>
      </p:pic>
    </p:spTree>
    <p:extLst>
      <p:ext uri="{BB962C8B-B14F-4D97-AF65-F5344CB8AC3E}">
        <p14:creationId xmlns:p14="http://schemas.microsoft.com/office/powerpoint/2010/main" val="5470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marL="457200" indent="-457200">
              <a:spcBef>
                <a:spcPts val="600"/>
              </a:spcBef>
              <a:spcAft>
                <a:spcPts val="600"/>
              </a:spcAft>
              <a:buFont typeface="+mj-lt"/>
              <a:buAutoNum type="arabicPeriod" startAt="2"/>
            </a:pPr>
            <a:r>
              <a:rPr lang="en-US" sz="2500" dirty="0">
                <a:latin typeface="Times New Roman" panose="02020603050405020304" pitchFamily="18" charset="0"/>
                <a:cs typeface="Times New Roman" panose="02020603050405020304" pitchFamily="18" charset="0"/>
              </a:rPr>
              <a:t>Annual rainfall for each state from 1900-2016</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Tableau</a:t>
            </a:r>
          </a:p>
        </p:txBody>
      </p:sp>
      <p:pic>
        <p:nvPicPr>
          <p:cNvPr id="3" name="Picture 2">
            <a:extLst>
              <a:ext uri="{FF2B5EF4-FFF2-40B4-BE49-F238E27FC236}">
                <a16:creationId xmlns:a16="http://schemas.microsoft.com/office/drawing/2014/main" id="{70244105-C43E-46EA-9AAB-8A91D63684D8}"/>
              </a:ext>
            </a:extLst>
          </p:cNvPr>
          <p:cNvPicPr>
            <a:picLocks noChangeAspect="1"/>
          </p:cNvPicPr>
          <p:nvPr/>
        </p:nvPicPr>
        <p:blipFill>
          <a:blip r:embed="rId2"/>
          <a:stretch>
            <a:fillRect/>
          </a:stretch>
        </p:blipFill>
        <p:spPr>
          <a:xfrm>
            <a:off x="913773" y="1779072"/>
            <a:ext cx="7994700" cy="4208592"/>
          </a:xfrm>
          <a:prstGeom prst="rect">
            <a:avLst/>
          </a:prstGeom>
        </p:spPr>
      </p:pic>
    </p:spTree>
    <p:extLst>
      <p:ext uri="{BB962C8B-B14F-4D97-AF65-F5344CB8AC3E}">
        <p14:creationId xmlns:p14="http://schemas.microsoft.com/office/powerpoint/2010/main" val="367526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marL="457200" indent="-457200">
              <a:spcBef>
                <a:spcPts val="600"/>
              </a:spcBef>
              <a:spcAft>
                <a:spcPts val="600"/>
              </a:spcAft>
              <a:buFont typeface="+mj-lt"/>
              <a:buAutoNum type="arabicPeriod" startAt="3"/>
            </a:pPr>
            <a:r>
              <a:rPr lang="en-US" sz="2500" dirty="0">
                <a:latin typeface="Times New Roman" panose="02020603050405020304" pitchFamily="18" charset="0"/>
                <a:cs typeface="Times New Roman" panose="02020603050405020304" pitchFamily="18" charset="0"/>
              </a:rPr>
              <a:t>In which year, which state had the highest rainfall</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Tableau</a:t>
            </a:r>
          </a:p>
        </p:txBody>
      </p:sp>
      <p:pic>
        <p:nvPicPr>
          <p:cNvPr id="2" name="Picture 1">
            <a:extLst>
              <a:ext uri="{FF2B5EF4-FFF2-40B4-BE49-F238E27FC236}">
                <a16:creationId xmlns:a16="http://schemas.microsoft.com/office/drawing/2014/main" id="{51FD851C-AC5B-458C-AF39-81ABE5209AA6}"/>
              </a:ext>
            </a:extLst>
          </p:cNvPr>
          <p:cNvPicPr>
            <a:picLocks noChangeAspect="1"/>
          </p:cNvPicPr>
          <p:nvPr/>
        </p:nvPicPr>
        <p:blipFill>
          <a:blip r:embed="rId2"/>
          <a:stretch>
            <a:fillRect/>
          </a:stretch>
        </p:blipFill>
        <p:spPr>
          <a:xfrm>
            <a:off x="913773" y="1820635"/>
            <a:ext cx="7980845" cy="4226109"/>
          </a:xfrm>
          <a:prstGeom prst="rect">
            <a:avLst/>
          </a:prstGeom>
        </p:spPr>
      </p:pic>
    </p:spTree>
    <p:extLst>
      <p:ext uri="{BB962C8B-B14F-4D97-AF65-F5344CB8AC3E}">
        <p14:creationId xmlns:p14="http://schemas.microsoft.com/office/powerpoint/2010/main" val="140677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marL="457200" indent="-457200">
              <a:spcBef>
                <a:spcPts val="600"/>
              </a:spcBef>
              <a:spcAft>
                <a:spcPts val="600"/>
              </a:spcAft>
              <a:buFont typeface="+mj-lt"/>
              <a:buAutoNum type="arabicPeriod" startAt="4"/>
            </a:pPr>
            <a:r>
              <a:rPr lang="en-US" sz="2500" dirty="0">
                <a:latin typeface="Times New Roman" panose="02020603050405020304" pitchFamily="18" charset="0"/>
                <a:cs typeface="Times New Roman" panose="02020603050405020304" pitchFamily="18" charset="0"/>
              </a:rPr>
              <a:t>Total rainfall of each state from 1900-2015</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Tableau</a:t>
            </a:r>
          </a:p>
        </p:txBody>
      </p:sp>
      <p:pic>
        <p:nvPicPr>
          <p:cNvPr id="6" name="Picture 5">
            <a:extLst>
              <a:ext uri="{FF2B5EF4-FFF2-40B4-BE49-F238E27FC236}">
                <a16:creationId xmlns:a16="http://schemas.microsoft.com/office/drawing/2014/main" id="{91945D20-945E-4F16-85CD-659665582395}"/>
              </a:ext>
            </a:extLst>
          </p:cNvPr>
          <p:cNvPicPr>
            <a:picLocks noChangeAspect="1"/>
          </p:cNvPicPr>
          <p:nvPr/>
        </p:nvPicPr>
        <p:blipFill>
          <a:blip r:embed="rId2"/>
          <a:stretch>
            <a:fillRect/>
          </a:stretch>
        </p:blipFill>
        <p:spPr>
          <a:xfrm>
            <a:off x="913774" y="1779073"/>
            <a:ext cx="8060313" cy="4206092"/>
          </a:xfrm>
          <a:prstGeom prst="rect">
            <a:avLst/>
          </a:prstGeom>
        </p:spPr>
      </p:pic>
    </p:spTree>
    <p:extLst>
      <p:ext uri="{BB962C8B-B14F-4D97-AF65-F5344CB8AC3E}">
        <p14:creationId xmlns:p14="http://schemas.microsoft.com/office/powerpoint/2010/main" val="103618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07"/>
          </a:xfrm>
          <a:prstGeom prst="rect">
            <a:avLst/>
          </a:prstGeom>
          <a:noFill/>
        </p:spPr>
        <p:txBody>
          <a:bodyPr wrap="square" lIns="0" tIns="0" rIns="0" bIns="0" rtlCol="0">
            <a:spAutoFit/>
          </a:bodyPr>
          <a:lstStyle>
            <a:defPPr>
              <a:defRPr lang="en-US"/>
            </a:defPPr>
            <a:lvl1pPr marL="342900" indent="-342900">
              <a:spcBef>
                <a:spcPts val="600"/>
              </a:spcBef>
              <a:spcAft>
                <a:spcPts val="600"/>
              </a:spcAft>
              <a:buFont typeface="Courier New" panose="02070309020205020404" pitchFamily="49" charset="0"/>
              <a:buChar char="o"/>
              <a:defRPr sz="2500">
                <a:latin typeface="Times New Roman" panose="02020603050405020304" pitchFamily="18" charset="0"/>
                <a:cs typeface="Times New Roman" panose="02020603050405020304" pitchFamily="18" charset="0"/>
              </a:defRPr>
            </a:lvl1pPr>
          </a:lstStyle>
          <a:p>
            <a:r>
              <a:rPr lang="en-US" dirty="0"/>
              <a:t>Monsoon Rainfall of 764.9 mm was observed during Jun-Sep of 2015. We had observed decline of -2.15% in rainfall during Jun-Sep of 2015 over the same period of 2014.</a:t>
            </a:r>
          </a:p>
          <a:p>
            <a:r>
              <a:rPr lang="en-US" dirty="0"/>
              <a:t>Monsoon Rainfall of 864.4 mm was observed during Jun-Sep of 2016. We had observed growth of 13.01% in rainfall during Jun-Sep of 2016 over the same period of previous year.</a:t>
            </a:r>
          </a:p>
          <a:p>
            <a:r>
              <a:rPr lang="en-US" dirty="0"/>
              <a:t>Monsoon (Jun-Sep) rainfall shows no noticeable trend from 1901 to 2016. During this period Maximum monsoon rainfall of 1124.2 mm was observed in the year 1917 and Minimum monsoon rainfall of 697.4 mm was observed in the year 1972.</a:t>
            </a:r>
            <a:endParaRPr lang="en-IN" dirty="0"/>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KEY insights</a:t>
            </a:r>
          </a:p>
        </p:txBody>
      </p:sp>
    </p:spTree>
    <p:extLst>
      <p:ext uri="{BB962C8B-B14F-4D97-AF65-F5344CB8AC3E}">
        <p14:creationId xmlns:p14="http://schemas.microsoft.com/office/powerpoint/2010/main" val="139332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539430"/>
          </a:xfrm>
          <a:prstGeom prst="rect">
            <a:avLst/>
          </a:prstGeom>
          <a:noFill/>
        </p:spPr>
        <p:txBody>
          <a:bodyPr wrap="square" lIns="0" tIns="0" rIns="0" bIns="0" rtlCol="0">
            <a:spAutoFit/>
          </a:bodyPr>
          <a:lstStyle>
            <a:defPPr>
              <a:defRPr lang="en-US"/>
            </a:defPPr>
            <a:lvl1pPr marL="342900" indent="-342900">
              <a:spcBef>
                <a:spcPts val="600"/>
              </a:spcBef>
              <a:spcAft>
                <a:spcPts val="600"/>
              </a:spcAft>
              <a:buFont typeface="Courier New" panose="02070309020205020404" pitchFamily="49" charset="0"/>
              <a:buChar char="o"/>
              <a:defRPr sz="2500">
                <a:latin typeface="Times New Roman" panose="02020603050405020304" pitchFamily="18" charset="0"/>
                <a:cs typeface="Times New Roman" panose="02020603050405020304" pitchFamily="18" charset="0"/>
              </a:defRPr>
            </a:lvl1pPr>
          </a:lstStyle>
          <a:p>
            <a:r>
              <a:rPr lang="en-US" dirty="0"/>
              <a:t>Highest rainfall (583.7mm) is recorded in Andaman and Nicobar Islands in January 1912</a:t>
            </a:r>
          </a:p>
          <a:p>
            <a:r>
              <a:rPr lang="en-US" dirty="0"/>
              <a:t>Arunachal Pradesh has recorded the highest annual rainfall during the periods of 1945-50</a:t>
            </a:r>
          </a:p>
          <a:p>
            <a:r>
              <a:rPr lang="en-US" dirty="0"/>
              <a:t>Coastal Karnataka has recorded the maximum rainfall throughout the period of 1901-2015</a:t>
            </a:r>
          </a:p>
          <a:p>
            <a:r>
              <a:rPr lang="en-US" dirty="0"/>
              <a:t>West Rajasthan ranks at the bottom in almost all cases making it the driest state in India with the least amount of rainfall.</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key insights (cont’d)</a:t>
            </a:r>
          </a:p>
        </p:txBody>
      </p:sp>
    </p:spTree>
    <p:extLst>
      <p:ext uri="{BB962C8B-B14F-4D97-AF65-F5344CB8AC3E}">
        <p14:creationId xmlns:p14="http://schemas.microsoft.com/office/powerpoint/2010/main" val="63012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231654"/>
          </a:xfrm>
          <a:prstGeom prst="rect">
            <a:avLst/>
          </a:prstGeom>
          <a:noFill/>
        </p:spPr>
        <p:txBody>
          <a:bodyPr wrap="square" lIns="0" tIns="0" rIns="0" bIns="0" rtlCol="0">
            <a:spAutoFit/>
          </a:bodyPr>
          <a:lstStyle>
            <a:defPPr>
              <a:defRPr lang="en-US"/>
            </a:defPPr>
            <a:lvl1pPr marL="342900" indent="-342900">
              <a:spcBef>
                <a:spcPts val="600"/>
              </a:spcBef>
              <a:spcAft>
                <a:spcPts val="600"/>
              </a:spcAft>
              <a:buFont typeface="Courier New" panose="02070309020205020404" pitchFamily="49" charset="0"/>
              <a:buChar char="o"/>
              <a:defRPr sz="2500">
                <a:latin typeface="Times New Roman" panose="02020603050405020304" pitchFamily="18" charset="0"/>
                <a:cs typeface="Times New Roman" panose="02020603050405020304" pitchFamily="18" charset="0"/>
              </a:defRPr>
            </a:lvl1pPr>
          </a:lstStyle>
          <a:p>
            <a:r>
              <a:rPr lang="en-US" dirty="0"/>
              <a:t>We were able to obtain some interesting insights from our rainfall data of India through data visualization with the help of tools like code-based Bokeh library and UI-based Tableau.</a:t>
            </a:r>
          </a:p>
          <a:p>
            <a:r>
              <a:rPr lang="en-US" dirty="0"/>
              <a:t>While this was data was chosen initially hoping to see a drastic or interesting trend of the rainfall pattern over 100 years, through our exploratory data analysis, we could see no such drastic change in the trend of rainfall. It has remained pretty constant throughout this period across all the regions with a constant mean and variance.</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Conclusion</a:t>
            </a:r>
          </a:p>
        </p:txBody>
      </p:sp>
    </p:spTree>
    <p:extLst>
      <p:ext uri="{BB962C8B-B14F-4D97-AF65-F5344CB8AC3E}">
        <p14:creationId xmlns:p14="http://schemas.microsoft.com/office/powerpoint/2010/main" val="14518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2231380"/>
          </a:xfrm>
          <a:prstGeom prst="rect">
            <a:avLst/>
          </a:prstGeom>
          <a:noFill/>
        </p:spPr>
        <p:txBody>
          <a:bodyPr wrap="square" lIns="0" tIns="0" rIns="0" bIns="0" rtlCol="0">
            <a:spAutoFit/>
          </a:bodyPr>
          <a:lstStyle>
            <a:defPPr>
              <a:defRPr lang="en-US"/>
            </a:defPPr>
            <a:lvl1pPr marL="342900" indent="-342900">
              <a:spcBef>
                <a:spcPts val="600"/>
              </a:spcBef>
              <a:spcAft>
                <a:spcPts val="600"/>
              </a:spcAft>
              <a:buFont typeface="Courier New" panose="02070309020205020404" pitchFamily="49" charset="0"/>
              <a:buChar char="o"/>
              <a:defRPr sz="2500">
                <a:latin typeface="Times New Roman" panose="02020603050405020304" pitchFamily="18" charset="0"/>
                <a:cs typeface="Times New Roman" panose="02020603050405020304" pitchFamily="18" charset="0"/>
              </a:defRPr>
            </a:lvl1pPr>
          </a:lstStyle>
          <a:p>
            <a:pPr marL="0" indent="0">
              <a:buNone/>
            </a:pPr>
            <a:r>
              <a:rPr lang="en-IN" dirty="0"/>
              <a:t>[1] Anon, (n.d.). Open Government Data (OGD) Platform India.</a:t>
            </a:r>
            <a:br>
              <a:rPr lang="en-IN" dirty="0"/>
            </a:br>
            <a:r>
              <a:rPr lang="en-IN" dirty="0"/>
              <a:t>	[online] Available at: </a:t>
            </a:r>
            <a:r>
              <a:rPr lang="en-IN" dirty="0">
                <a:hlinkClick r:id="rId2"/>
              </a:rPr>
              <a:t>https://data.gov.in/</a:t>
            </a:r>
            <a:endParaRPr lang="en-IN" dirty="0"/>
          </a:p>
          <a:p>
            <a:pPr marL="0" indent="0">
              <a:buNone/>
            </a:pPr>
            <a:r>
              <a:rPr lang="en-IN" dirty="0"/>
              <a:t>[2] Anon, (n.d.). Welcome to Bokeh </a:t>
            </a:r>
            <a:r>
              <a:rPr lang="en-IN" dirty="0" err="1"/>
              <a:t>â˘AˇT</a:t>
            </a:r>
            <a:r>
              <a:rPr lang="en-IN" dirty="0"/>
              <a:t> Bokeh 0.12.15 documentation. 	[online] Available at: </a:t>
            </a:r>
            <a:r>
              <a:rPr lang="en-IN" dirty="0">
                <a:hlinkClick r:id="rId2"/>
              </a:rPr>
              <a:t>https://bokeh.pydata.org/en/latest/</a:t>
            </a:r>
            <a:endParaRPr lang="en-IN" dirty="0"/>
          </a:p>
          <a:p>
            <a:pPr marL="0" indent="0">
              <a:buNone/>
            </a:pPr>
            <a:r>
              <a:rPr lang="en-IN" dirty="0"/>
              <a:t>[3] Tableau [online] Available at: </a:t>
            </a:r>
            <a:r>
              <a:rPr lang="en-IN" dirty="0">
                <a:hlinkClick r:id="rId3"/>
              </a:rPr>
              <a:t>https://www.tableau.com/</a:t>
            </a:r>
            <a:endParaRPr lang="en-IN" dirty="0"/>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references</a:t>
            </a:r>
          </a:p>
        </p:txBody>
      </p:sp>
    </p:spTree>
    <p:extLst>
      <p:ext uri="{BB962C8B-B14F-4D97-AF65-F5344CB8AC3E}">
        <p14:creationId xmlns:p14="http://schemas.microsoft.com/office/powerpoint/2010/main" val="164143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A4D6C9-D991-4DD3-A617-5FC412747D1C}"/>
              </a:ext>
            </a:extLst>
          </p:cNvPr>
          <p:cNvSpPr>
            <a:spLocks noGrp="1"/>
          </p:cNvSpPr>
          <p:nvPr>
            <p:ph type="title"/>
          </p:nvPr>
        </p:nvSpPr>
        <p:spPr/>
        <p:txBody>
          <a:bodyPr/>
          <a:lstStyle/>
          <a:p>
            <a:r>
              <a:rPr lang="en-IN" dirty="0"/>
              <a:t>contents</a:t>
            </a:r>
          </a:p>
        </p:txBody>
      </p:sp>
      <p:sp>
        <p:nvSpPr>
          <p:cNvPr id="26" name="Arc 25">
            <a:extLst>
              <a:ext uri="{FF2B5EF4-FFF2-40B4-BE49-F238E27FC236}">
                <a16:creationId xmlns:a16="http://schemas.microsoft.com/office/drawing/2014/main" id="{2915AEE6-3D77-4049-B166-3F9AFA5B15A8}"/>
              </a:ext>
            </a:extLst>
          </p:cNvPr>
          <p:cNvSpPr/>
          <p:nvPr/>
        </p:nvSpPr>
        <p:spPr>
          <a:xfrm>
            <a:off x="-2170384" y="1596551"/>
            <a:ext cx="4320000" cy="4320000"/>
          </a:xfrm>
          <a:prstGeom prst="arc">
            <a:avLst>
              <a:gd name="adj1" fmla="val 16248213"/>
              <a:gd name="adj2" fmla="val 5369937"/>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1300F5DD-2245-4833-B706-F76778C195E4}"/>
              </a:ext>
            </a:extLst>
          </p:cNvPr>
          <p:cNvSpPr txBox="1"/>
          <p:nvPr/>
        </p:nvSpPr>
        <p:spPr>
          <a:xfrm>
            <a:off x="1483241" y="1668167"/>
            <a:ext cx="1457130"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Introduction</a:t>
            </a:r>
          </a:p>
        </p:txBody>
      </p:sp>
      <p:sp>
        <p:nvSpPr>
          <p:cNvPr id="29" name="TextBox 28">
            <a:extLst>
              <a:ext uri="{FF2B5EF4-FFF2-40B4-BE49-F238E27FC236}">
                <a16:creationId xmlns:a16="http://schemas.microsoft.com/office/drawing/2014/main" id="{4953A588-38D0-4C5D-BE78-40307381D6D5}"/>
              </a:ext>
            </a:extLst>
          </p:cNvPr>
          <p:cNvSpPr txBox="1"/>
          <p:nvPr/>
        </p:nvSpPr>
        <p:spPr>
          <a:xfrm>
            <a:off x="2165205" y="2266621"/>
            <a:ext cx="2369238"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Data Understanding</a:t>
            </a:r>
          </a:p>
        </p:txBody>
      </p:sp>
      <p:sp>
        <p:nvSpPr>
          <p:cNvPr id="30" name="TextBox 29">
            <a:extLst>
              <a:ext uri="{FF2B5EF4-FFF2-40B4-BE49-F238E27FC236}">
                <a16:creationId xmlns:a16="http://schemas.microsoft.com/office/drawing/2014/main" id="{58E05809-B7A4-4516-9C82-23C3E4D096AA}"/>
              </a:ext>
            </a:extLst>
          </p:cNvPr>
          <p:cNvSpPr txBox="1"/>
          <p:nvPr/>
        </p:nvSpPr>
        <p:spPr>
          <a:xfrm>
            <a:off x="2447059" y="2906640"/>
            <a:ext cx="1590179"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Methodology</a:t>
            </a:r>
          </a:p>
        </p:txBody>
      </p:sp>
      <p:sp>
        <p:nvSpPr>
          <p:cNvPr id="31" name="TextBox 30">
            <a:extLst>
              <a:ext uri="{FF2B5EF4-FFF2-40B4-BE49-F238E27FC236}">
                <a16:creationId xmlns:a16="http://schemas.microsoft.com/office/drawing/2014/main" id="{6E9A5A2C-3E3E-4F19-9B58-16F66B05D4DA}"/>
              </a:ext>
            </a:extLst>
          </p:cNvPr>
          <p:cNvSpPr txBox="1"/>
          <p:nvPr/>
        </p:nvSpPr>
        <p:spPr>
          <a:xfrm>
            <a:off x="2539900" y="3579580"/>
            <a:ext cx="3105017"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Insights – Python (Bokeh)</a:t>
            </a:r>
          </a:p>
        </p:txBody>
      </p:sp>
      <p:sp>
        <p:nvSpPr>
          <p:cNvPr id="32" name="TextBox 31">
            <a:extLst>
              <a:ext uri="{FF2B5EF4-FFF2-40B4-BE49-F238E27FC236}">
                <a16:creationId xmlns:a16="http://schemas.microsoft.com/office/drawing/2014/main" id="{7931B93D-F083-4D5D-844A-8FD2623B8222}"/>
              </a:ext>
            </a:extLst>
          </p:cNvPr>
          <p:cNvSpPr txBox="1"/>
          <p:nvPr/>
        </p:nvSpPr>
        <p:spPr>
          <a:xfrm>
            <a:off x="2447059" y="4269808"/>
            <a:ext cx="2227918"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Insights – Tableau</a:t>
            </a:r>
          </a:p>
        </p:txBody>
      </p:sp>
      <p:sp>
        <p:nvSpPr>
          <p:cNvPr id="33" name="TextBox 32">
            <a:extLst>
              <a:ext uri="{FF2B5EF4-FFF2-40B4-BE49-F238E27FC236}">
                <a16:creationId xmlns:a16="http://schemas.microsoft.com/office/drawing/2014/main" id="{9F545072-C1AA-4495-96CF-F6F8931B582C}"/>
              </a:ext>
            </a:extLst>
          </p:cNvPr>
          <p:cNvSpPr txBox="1"/>
          <p:nvPr/>
        </p:nvSpPr>
        <p:spPr>
          <a:xfrm>
            <a:off x="2165205" y="4909827"/>
            <a:ext cx="1344920"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Conclusion</a:t>
            </a:r>
          </a:p>
        </p:txBody>
      </p:sp>
      <p:sp>
        <p:nvSpPr>
          <p:cNvPr id="34" name="TextBox 33">
            <a:extLst>
              <a:ext uri="{FF2B5EF4-FFF2-40B4-BE49-F238E27FC236}">
                <a16:creationId xmlns:a16="http://schemas.microsoft.com/office/drawing/2014/main" id="{2936AA85-A739-4BC8-A8A5-B390A0E941E3}"/>
              </a:ext>
            </a:extLst>
          </p:cNvPr>
          <p:cNvSpPr txBox="1"/>
          <p:nvPr/>
        </p:nvSpPr>
        <p:spPr>
          <a:xfrm>
            <a:off x="1483241" y="5508281"/>
            <a:ext cx="1312860" cy="353943"/>
          </a:xfrm>
          <a:prstGeom prst="rect">
            <a:avLst/>
          </a:prstGeom>
          <a:noFill/>
        </p:spPr>
        <p:txBody>
          <a:bodyPr wrap="none" lIns="0" tIns="0" rIns="0" bIns="0" rtlCol="0" anchor="ctr">
            <a:spAutoFit/>
          </a:bodyPr>
          <a:lstStyle/>
          <a:p>
            <a:r>
              <a:rPr lang="en-IN" sz="2300" dirty="0">
                <a:latin typeface="Times New Roman" panose="02020603050405020304" pitchFamily="18" charset="0"/>
                <a:cs typeface="Times New Roman" panose="02020603050405020304" pitchFamily="18" charset="0"/>
              </a:rPr>
              <a:t>References</a:t>
            </a:r>
          </a:p>
        </p:txBody>
      </p:sp>
      <p:sp>
        <p:nvSpPr>
          <p:cNvPr id="35" name="Oval 34">
            <a:extLst>
              <a:ext uri="{FF2B5EF4-FFF2-40B4-BE49-F238E27FC236}">
                <a16:creationId xmlns:a16="http://schemas.microsoft.com/office/drawing/2014/main" id="{415B4030-F557-4621-B5FE-84F66A2A48D1}"/>
              </a:ext>
            </a:extLst>
          </p:cNvPr>
          <p:cNvSpPr/>
          <p:nvPr/>
        </p:nvSpPr>
        <p:spPr>
          <a:xfrm>
            <a:off x="821465" y="1650411"/>
            <a:ext cx="389659"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1</a:t>
            </a:r>
          </a:p>
        </p:txBody>
      </p:sp>
      <p:sp>
        <p:nvSpPr>
          <p:cNvPr id="36" name="Oval 35">
            <a:extLst>
              <a:ext uri="{FF2B5EF4-FFF2-40B4-BE49-F238E27FC236}">
                <a16:creationId xmlns:a16="http://schemas.microsoft.com/office/drawing/2014/main" id="{CC25BC64-49C8-4FFF-A92A-0E9674C5B1E4}"/>
              </a:ext>
            </a:extLst>
          </p:cNvPr>
          <p:cNvSpPr/>
          <p:nvPr/>
        </p:nvSpPr>
        <p:spPr>
          <a:xfrm>
            <a:off x="1516579" y="2248865"/>
            <a:ext cx="389659"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2</a:t>
            </a:r>
          </a:p>
        </p:txBody>
      </p:sp>
      <p:sp>
        <p:nvSpPr>
          <p:cNvPr id="37" name="Oval 36">
            <a:extLst>
              <a:ext uri="{FF2B5EF4-FFF2-40B4-BE49-F238E27FC236}">
                <a16:creationId xmlns:a16="http://schemas.microsoft.com/office/drawing/2014/main" id="{4C41FCD3-78C8-4409-9D32-FE910B9A42D5}"/>
              </a:ext>
            </a:extLst>
          </p:cNvPr>
          <p:cNvSpPr/>
          <p:nvPr/>
        </p:nvSpPr>
        <p:spPr>
          <a:xfrm>
            <a:off x="1861486" y="2888884"/>
            <a:ext cx="389659"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3</a:t>
            </a:r>
          </a:p>
        </p:txBody>
      </p:sp>
      <p:sp>
        <p:nvSpPr>
          <p:cNvPr id="38" name="Oval 37">
            <a:extLst>
              <a:ext uri="{FF2B5EF4-FFF2-40B4-BE49-F238E27FC236}">
                <a16:creationId xmlns:a16="http://schemas.microsoft.com/office/drawing/2014/main" id="{643ADC18-F492-4B98-9905-54523C2D9AD7}"/>
              </a:ext>
            </a:extLst>
          </p:cNvPr>
          <p:cNvSpPr/>
          <p:nvPr/>
        </p:nvSpPr>
        <p:spPr>
          <a:xfrm>
            <a:off x="1927077" y="3561824"/>
            <a:ext cx="389659"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4</a:t>
            </a:r>
          </a:p>
        </p:txBody>
      </p:sp>
      <p:sp>
        <p:nvSpPr>
          <p:cNvPr id="39" name="Oval 38">
            <a:extLst>
              <a:ext uri="{FF2B5EF4-FFF2-40B4-BE49-F238E27FC236}">
                <a16:creationId xmlns:a16="http://schemas.microsoft.com/office/drawing/2014/main" id="{F1C2217E-8393-4337-A397-79C9F4DAFA27}"/>
              </a:ext>
            </a:extLst>
          </p:cNvPr>
          <p:cNvSpPr/>
          <p:nvPr/>
        </p:nvSpPr>
        <p:spPr>
          <a:xfrm>
            <a:off x="1861486" y="4252052"/>
            <a:ext cx="389659"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5</a:t>
            </a:r>
          </a:p>
        </p:txBody>
      </p:sp>
      <p:sp>
        <p:nvSpPr>
          <p:cNvPr id="40" name="Oval 39">
            <a:extLst>
              <a:ext uri="{FF2B5EF4-FFF2-40B4-BE49-F238E27FC236}">
                <a16:creationId xmlns:a16="http://schemas.microsoft.com/office/drawing/2014/main" id="{EE0825C9-065B-4B47-9416-F8B6D76C44E7}"/>
              </a:ext>
            </a:extLst>
          </p:cNvPr>
          <p:cNvSpPr/>
          <p:nvPr/>
        </p:nvSpPr>
        <p:spPr>
          <a:xfrm>
            <a:off x="1516579" y="4892071"/>
            <a:ext cx="389659"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6</a:t>
            </a:r>
          </a:p>
        </p:txBody>
      </p:sp>
      <p:sp>
        <p:nvSpPr>
          <p:cNvPr id="41" name="Oval 40">
            <a:extLst>
              <a:ext uri="{FF2B5EF4-FFF2-40B4-BE49-F238E27FC236}">
                <a16:creationId xmlns:a16="http://schemas.microsoft.com/office/drawing/2014/main" id="{70611714-1E98-49ED-8496-2E6267650477}"/>
              </a:ext>
            </a:extLst>
          </p:cNvPr>
          <p:cNvSpPr/>
          <p:nvPr/>
        </p:nvSpPr>
        <p:spPr>
          <a:xfrm>
            <a:off x="821465" y="5490525"/>
            <a:ext cx="408494" cy="389455"/>
          </a:xfrm>
          <a:prstGeom prst="ellipse">
            <a:avLst/>
          </a:prstGeom>
          <a:solidFill>
            <a:schemeClr val="bg1"/>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2"/>
                </a:solidFill>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400312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539430"/>
          </a:xfrm>
          <a:prstGeom prst="rect">
            <a:avLst/>
          </a:prstGeom>
          <a:noFill/>
        </p:spPr>
        <p:txBody>
          <a:bodyPr wrap="square" lIns="0" tIns="0" rIns="0" bIns="0" rtlCol="0">
            <a:spAutoFit/>
          </a:bodyPr>
          <a:lstStyle/>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Rainfall is very crucial for a country like India, where agriculture is its backbone, which determines the GDP of the country. </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There has to be sufficient amount of rainfall for Agriculture production and to avoid the drought. </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In this presentation, we take a look at the previous history of rainfall in our country by states from 1901-2016. </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This could provide us some critical insights on which state is most affected, how much rainfall is required, which state has it in surplus, etc.</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introduction</a:t>
            </a:r>
          </a:p>
        </p:txBody>
      </p:sp>
    </p:spTree>
    <p:extLst>
      <p:ext uri="{BB962C8B-B14F-4D97-AF65-F5344CB8AC3E}">
        <p14:creationId xmlns:p14="http://schemas.microsoft.com/office/powerpoint/2010/main" val="37763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4462760"/>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The dataset we are going to be working on for this project is “Actual rainfall in India from 1901 to 2016” obtained from the meteorological department of India through data.gov.in. </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The dataset has about 4416 observations and 15 variables. </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It possesses the information on the amount of rainfall (in mm) for each of the 36 states of India.</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It provides the information for the period of 1901-2016 by each month.</a:t>
            </a:r>
          </a:p>
          <a:p>
            <a:pPr marL="342900" indent="-342900">
              <a:spcBef>
                <a:spcPts val="600"/>
              </a:spcBef>
              <a:spcAft>
                <a:spcPts val="600"/>
              </a:spcAft>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It is to be noted that the monsoon season falls under the months of June to September, where the amount of rainfall in each state is far higher than the other months.</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Data understanding</a:t>
            </a:r>
          </a:p>
        </p:txBody>
      </p:sp>
    </p:spTree>
    <p:extLst>
      <p:ext uri="{BB962C8B-B14F-4D97-AF65-F5344CB8AC3E}">
        <p14:creationId xmlns:p14="http://schemas.microsoft.com/office/powerpoint/2010/main" val="114557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4539704"/>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For visualizing the data, we use the following the tools and techniques</a:t>
            </a:r>
          </a:p>
          <a:p>
            <a:pPr marL="342900" indent="-342900">
              <a:spcBef>
                <a:spcPts val="600"/>
              </a:spcBef>
              <a:spcAft>
                <a:spcPts val="600"/>
              </a:spcAft>
              <a:buFont typeface="Courier New" panose="02070309020205020404" pitchFamily="49" charset="0"/>
              <a:buChar char="o"/>
            </a:pPr>
            <a:r>
              <a:rPr lang="en-US" sz="2500" b="1" dirty="0">
                <a:solidFill>
                  <a:schemeClr val="tx2">
                    <a:lumMod val="75000"/>
                  </a:schemeClr>
                </a:solidFill>
                <a:latin typeface="Times New Roman" panose="02020603050405020304" pitchFamily="18" charset="0"/>
                <a:cs typeface="Times New Roman" panose="02020603050405020304" pitchFamily="18" charset="0"/>
              </a:rPr>
              <a:t>Python - Bokeh</a:t>
            </a:r>
            <a:r>
              <a:rPr lang="en-US" sz="2500" dirty="0">
                <a:latin typeface="Times New Roman" panose="02020603050405020304" pitchFamily="18" charset="0"/>
                <a:cs typeface="Times New Roman" panose="02020603050405020304" pitchFamily="18" charset="0"/>
              </a:rPr>
              <a:t>: Bokeh is an interactive visualization library in Python that targets modern web browsers for presentation. Its goal is to provide elegant, concise construction of versatile graphics, and to extend this capability with high-performance interactivity over very large or streaming datasets. Easy to create interactive plots, dashboards, and data applications [2].</a:t>
            </a:r>
          </a:p>
          <a:p>
            <a:pPr marL="342900" indent="-342900">
              <a:spcBef>
                <a:spcPts val="600"/>
              </a:spcBef>
              <a:spcAft>
                <a:spcPts val="600"/>
              </a:spcAft>
              <a:buFont typeface="Courier New" panose="02070309020205020404" pitchFamily="49" charset="0"/>
              <a:buChar char="o"/>
            </a:pPr>
            <a:r>
              <a:rPr lang="en-US" sz="2500" b="1" dirty="0">
                <a:solidFill>
                  <a:schemeClr val="tx2">
                    <a:lumMod val="75000"/>
                  </a:schemeClr>
                </a:solidFill>
                <a:latin typeface="Times New Roman" panose="02020603050405020304" pitchFamily="18" charset="0"/>
                <a:cs typeface="Times New Roman" panose="02020603050405020304" pitchFamily="18" charset="0"/>
              </a:rPr>
              <a:t>Tableau</a:t>
            </a:r>
            <a:r>
              <a:rPr lang="en-US" sz="2500" dirty="0">
                <a:latin typeface="Times New Roman" panose="02020603050405020304" pitchFamily="18" charset="0"/>
                <a:cs typeface="Times New Roman" panose="02020603050405020304" pitchFamily="18" charset="0"/>
              </a:rPr>
              <a:t>: From connection through collaboration, Tableau is the most powerful, secure, and flexible end-to-end UI-based analytics platform for data visualization. Designed for the individual, but scaled for the enterprise, Tableau is the only business intelligence platform that turns data into insights that drive action [3].</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Methodology</a:t>
            </a:r>
          </a:p>
        </p:txBody>
      </p:sp>
    </p:spTree>
    <p:extLst>
      <p:ext uri="{BB962C8B-B14F-4D97-AF65-F5344CB8AC3E}">
        <p14:creationId xmlns:p14="http://schemas.microsoft.com/office/powerpoint/2010/main" val="274462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4847481"/>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Python Bokeh provides a powerful way of using JavaScript like visualization technique. It has many interactive features which have been used in this project such as </a:t>
            </a:r>
            <a:r>
              <a:rPr lang="en-US" sz="2500" b="1" dirty="0">
                <a:solidFill>
                  <a:schemeClr val="tx2">
                    <a:lumMod val="75000"/>
                  </a:schemeClr>
                </a:solidFill>
                <a:latin typeface="Times New Roman" panose="02020603050405020304" pitchFamily="18" charset="0"/>
                <a:cs typeface="Times New Roman" panose="02020603050405020304" pitchFamily="18" charset="0"/>
              </a:rPr>
              <a:t>drag, tap, reset, save, hover, drop down list for state, drop down for type of plot, box and mouse wheel zoom, </a:t>
            </a:r>
            <a:r>
              <a:rPr lang="en-US" sz="2500" dirty="0">
                <a:latin typeface="Times New Roman" panose="02020603050405020304" pitchFamily="18" charset="0"/>
                <a:cs typeface="Times New Roman" panose="02020603050405020304" pitchFamily="18" charset="0"/>
              </a:rPr>
              <a:t>etc.</a:t>
            </a:r>
          </a:p>
          <a:p>
            <a:pPr marL="342900" indent="-342900">
              <a:spcBef>
                <a:spcPts val="600"/>
              </a:spcBef>
              <a:spcAft>
                <a:spcPts val="600"/>
              </a:spcAf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One great feature is the ability to save the certain section of visualization, this could be very useful in particular cases.</a:t>
            </a:r>
          </a:p>
          <a:p>
            <a:pPr marL="342900" indent="-342900">
              <a:spcBef>
                <a:spcPts val="600"/>
              </a:spcBef>
              <a:spcAft>
                <a:spcPts val="600"/>
              </a:spcAf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It also has box zoom and mouse wheel feature used.</a:t>
            </a:r>
          </a:p>
          <a:p>
            <a:pPr marL="342900" indent="-342900">
              <a:spcBef>
                <a:spcPts val="600"/>
              </a:spcBef>
              <a:spcAft>
                <a:spcPts val="600"/>
              </a:spcAf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Tap feature is used to provide external link to other website on click of the plotting. </a:t>
            </a:r>
          </a:p>
          <a:p>
            <a:pPr marL="342900" indent="-342900">
              <a:spcBef>
                <a:spcPts val="600"/>
              </a:spcBef>
              <a:spcAft>
                <a:spcPts val="600"/>
              </a:spcAf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This library is perfect if one likes using high level programming languages for visualization. Other than python it is also present in R and JavaScript.</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Reasons for using python (Bokeh)</a:t>
            </a:r>
          </a:p>
        </p:txBody>
      </p:sp>
    </p:spTree>
    <p:extLst>
      <p:ext uri="{BB962C8B-B14F-4D97-AF65-F5344CB8AC3E}">
        <p14:creationId xmlns:p14="http://schemas.microsoft.com/office/powerpoint/2010/main" val="333837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1. Smooth viz for all the months in one state</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python (Bokeh)</a:t>
            </a:r>
          </a:p>
        </p:txBody>
      </p:sp>
      <p:pic>
        <p:nvPicPr>
          <p:cNvPr id="2" name="Picture 1">
            <a:extLst>
              <a:ext uri="{FF2B5EF4-FFF2-40B4-BE49-F238E27FC236}">
                <a16:creationId xmlns:a16="http://schemas.microsoft.com/office/drawing/2014/main" id="{81C74A7F-7E70-4DD8-80E1-97EE577D92AB}"/>
              </a:ext>
            </a:extLst>
          </p:cNvPr>
          <p:cNvPicPr>
            <a:picLocks noChangeAspect="1"/>
          </p:cNvPicPr>
          <p:nvPr/>
        </p:nvPicPr>
        <p:blipFill>
          <a:blip r:embed="rId2"/>
          <a:stretch>
            <a:fillRect/>
          </a:stretch>
        </p:blipFill>
        <p:spPr>
          <a:xfrm>
            <a:off x="913773" y="1910803"/>
            <a:ext cx="10677525" cy="3505200"/>
          </a:xfrm>
          <a:prstGeom prst="rect">
            <a:avLst/>
          </a:prstGeom>
        </p:spPr>
      </p:pic>
    </p:spTree>
    <p:extLst>
      <p:ext uri="{BB962C8B-B14F-4D97-AF65-F5344CB8AC3E}">
        <p14:creationId xmlns:p14="http://schemas.microsoft.com/office/powerpoint/2010/main" val="287415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2. Discrete viz for a particular month</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python (Bokeh)</a:t>
            </a:r>
          </a:p>
        </p:txBody>
      </p:sp>
      <p:pic>
        <p:nvPicPr>
          <p:cNvPr id="3" name="Picture 2">
            <a:extLst>
              <a:ext uri="{FF2B5EF4-FFF2-40B4-BE49-F238E27FC236}">
                <a16:creationId xmlns:a16="http://schemas.microsoft.com/office/drawing/2014/main" id="{91906FE7-B95E-4A03-8D1C-3B5BED51D3D1}"/>
              </a:ext>
            </a:extLst>
          </p:cNvPr>
          <p:cNvPicPr>
            <a:picLocks noChangeAspect="1"/>
          </p:cNvPicPr>
          <p:nvPr/>
        </p:nvPicPr>
        <p:blipFill>
          <a:blip r:embed="rId2"/>
          <a:stretch>
            <a:fillRect/>
          </a:stretch>
        </p:blipFill>
        <p:spPr>
          <a:xfrm>
            <a:off x="913773" y="1837026"/>
            <a:ext cx="7495936" cy="4188905"/>
          </a:xfrm>
          <a:prstGeom prst="rect">
            <a:avLst/>
          </a:prstGeom>
        </p:spPr>
      </p:pic>
    </p:spTree>
    <p:extLst>
      <p:ext uri="{BB962C8B-B14F-4D97-AF65-F5344CB8AC3E}">
        <p14:creationId xmlns:p14="http://schemas.microsoft.com/office/powerpoint/2010/main" val="429437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ACBC-623E-4C45-A9AF-8BC712085DF1}"/>
              </a:ext>
            </a:extLst>
          </p:cNvPr>
          <p:cNvSpPr txBox="1"/>
          <p:nvPr/>
        </p:nvSpPr>
        <p:spPr>
          <a:xfrm>
            <a:off x="913773" y="1325076"/>
            <a:ext cx="10378341" cy="384721"/>
          </a:xfrm>
          <a:prstGeom prst="rect">
            <a:avLst/>
          </a:prstGeom>
          <a:noFill/>
        </p:spPr>
        <p:txBody>
          <a:bodyPr wrap="square" lIns="0" tIns="0" rIns="0" bIns="0" rtlCol="0">
            <a:spAutoFit/>
          </a:bodyPr>
          <a:lstStyle/>
          <a:p>
            <a:pPr>
              <a:spcBef>
                <a:spcPts val="600"/>
              </a:spcBef>
              <a:spcAft>
                <a:spcPts val="600"/>
              </a:spcAft>
            </a:pPr>
            <a:r>
              <a:rPr lang="en-US" sz="2500" dirty="0">
                <a:latin typeface="Times New Roman" panose="02020603050405020304" pitchFamily="18" charset="0"/>
                <a:cs typeface="Times New Roman" panose="02020603050405020304" pitchFamily="18" charset="0"/>
              </a:rPr>
              <a:t>3. Highest rainfall months</a:t>
            </a:r>
          </a:p>
        </p:txBody>
      </p:sp>
      <p:sp>
        <p:nvSpPr>
          <p:cNvPr id="5" name="Title 4">
            <a:extLst>
              <a:ext uri="{FF2B5EF4-FFF2-40B4-BE49-F238E27FC236}">
                <a16:creationId xmlns:a16="http://schemas.microsoft.com/office/drawing/2014/main" id="{00DA67CB-2A95-4825-BFD6-009142D60250}"/>
              </a:ext>
            </a:extLst>
          </p:cNvPr>
          <p:cNvSpPr>
            <a:spLocks noGrp="1"/>
          </p:cNvSpPr>
          <p:nvPr>
            <p:ph type="title"/>
          </p:nvPr>
        </p:nvSpPr>
        <p:spPr/>
        <p:txBody>
          <a:bodyPr/>
          <a:lstStyle/>
          <a:p>
            <a:r>
              <a:rPr lang="en-IN" dirty="0"/>
              <a:t>Insights – python (Bokeh)</a:t>
            </a:r>
          </a:p>
        </p:txBody>
      </p:sp>
      <p:pic>
        <p:nvPicPr>
          <p:cNvPr id="2" name="Picture 1">
            <a:extLst>
              <a:ext uri="{FF2B5EF4-FFF2-40B4-BE49-F238E27FC236}">
                <a16:creationId xmlns:a16="http://schemas.microsoft.com/office/drawing/2014/main" id="{B54A9AE6-4F2F-4D29-AA7A-F79645FD99E0}"/>
              </a:ext>
            </a:extLst>
          </p:cNvPr>
          <p:cNvPicPr>
            <a:picLocks noChangeAspect="1"/>
          </p:cNvPicPr>
          <p:nvPr/>
        </p:nvPicPr>
        <p:blipFill>
          <a:blip r:embed="rId2"/>
          <a:stretch>
            <a:fillRect/>
          </a:stretch>
        </p:blipFill>
        <p:spPr>
          <a:xfrm>
            <a:off x="913773" y="1810183"/>
            <a:ext cx="7487582" cy="4091853"/>
          </a:xfrm>
          <a:prstGeom prst="rect">
            <a:avLst/>
          </a:prstGeom>
        </p:spPr>
      </p:pic>
    </p:spTree>
    <p:extLst>
      <p:ext uri="{BB962C8B-B14F-4D97-AF65-F5344CB8AC3E}">
        <p14:creationId xmlns:p14="http://schemas.microsoft.com/office/powerpoint/2010/main" val="183406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1037</TotalTime>
  <Words>923</Words>
  <Application>Microsoft Office PowerPoint</Application>
  <PresentationFormat>Widescreen</PresentationFormat>
  <Paragraphs>71</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Courier New</vt:lpstr>
      <vt:lpstr>Georgia</vt:lpstr>
      <vt:lpstr>Times New Roman</vt:lpstr>
      <vt:lpstr>Tw Cen MT</vt:lpstr>
      <vt:lpstr>Droplet</vt:lpstr>
      <vt:lpstr>PowerPoint Presentation</vt:lpstr>
      <vt:lpstr>contents</vt:lpstr>
      <vt:lpstr>introduction</vt:lpstr>
      <vt:lpstr>Data understanding</vt:lpstr>
      <vt:lpstr>Methodology</vt:lpstr>
      <vt:lpstr>Reasons for using python (Bokeh)</vt:lpstr>
      <vt:lpstr>Insights – python (Bokeh)</vt:lpstr>
      <vt:lpstr>Insights – python (Bokeh)</vt:lpstr>
      <vt:lpstr>Insights – python (Bokeh)</vt:lpstr>
      <vt:lpstr>Insights – python (Bokeh)</vt:lpstr>
      <vt:lpstr>PowerPoint Presentation</vt:lpstr>
      <vt:lpstr>Insights – Tableau</vt:lpstr>
      <vt:lpstr>Insights – Tableau</vt:lpstr>
      <vt:lpstr>Insights – Tableau</vt:lpstr>
      <vt:lpstr>Insights – Tableau</vt:lpstr>
      <vt:lpstr>KEY insights</vt:lpstr>
      <vt:lpstr>key insights (cont’d)</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Muthumani</dc:creator>
  <cp:lastModifiedBy>Vignesh Muthumani</cp:lastModifiedBy>
  <cp:revision>84</cp:revision>
  <dcterms:created xsi:type="dcterms:W3CDTF">2018-08-08T14:18:15Z</dcterms:created>
  <dcterms:modified xsi:type="dcterms:W3CDTF">2018-08-14T20:22:04Z</dcterms:modified>
</cp:coreProperties>
</file>